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82" r:id="rId5"/>
  </p:sldMasterIdLst>
  <p:notesMasterIdLst>
    <p:notesMasterId r:id="rId7"/>
  </p:notesMasterIdLst>
  <p:handoutMasterIdLst>
    <p:handoutMasterId r:id="rId8"/>
  </p:handoutMasterIdLst>
  <p:sldIdLst>
    <p:sldId id="428" r:id="rId6"/>
  </p:sldIdLst>
  <p:sldSz cx="9144000" cy="6858000" type="screen4x3"/>
  <p:notesSz cx="7315200" cy="9601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chim Vogdt" initials="JV" lastIdx="0" clrIdx="0">
    <p:extLst>
      <p:ext uri="{19B8F6BF-5375-455C-9EA6-DF929625EA0E}">
        <p15:presenceInfo xmlns:p15="http://schemas.microsoft.com/office/powerpoint/2012/main" userId="85c4c5b3b95a7310" providerId="Windows Live"/>
      </p:ext>
    </p:extLst>
  </p:cmAuthor>
  <p:cmAuthor id="2" name="Javier Vargas" initials="JVB" lastIdx="4" clrIdx="1">
    <p:extLst>
      <p:ext uri="{19B8F6BF-5375-455C-9EA6-DF929625EA0E}">
        <p15:presenceInfo xmlns:p15="http://schemas.microsoft.com/office/powerpoint/2012/main" userId="Javier Var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2"/>
    <a:srgbClr val="B79609"/>
    <a:srgbClr val="D0AA0A"/>
    <a:srgbClr val="F3C80F"/>
    <a:srgbClr val="EBE600"/>
    <a:srgbClr val="0067A6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79" autoAdjust="0"/>
  </p:normalViewPr>
  <p:slideViewPr>
    <p:cSldViewPr snapToGrid="0" snapToObjects="1">
      <p:cViewPr varScale="1">
        <p:scale>
          <a:sx n="74" d="100"/>
          <a:sy n="74" d="100"/>
        </p:scale>
        <p:origin x="754" y="77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-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0"/>
    </p:cViewPr>
  </p:sorterViewPr>
  <p:notesViewPr>
    <p:cSldViewPr snapToGrid="0" snapToObjects="1">
      <p:cViewPr varScale="1">
        <p:scale>
          <a:sx n="67" d="100"/>
          <a:sy n="67" d="100"/>
        </p:scale>
        <p:origin x="3043" y="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9B38B4-4796-6D44-9A88-37259EAB6926}" type="datetimeFigureOut">
              <a:rPr lang="de-DE" smtClean="0"/>
              <a:pPr/>
              <a:t>27.06.2024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DB7FE6-ED9C-FD49-A61C-37A48A659229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35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8531022-10CA-2D4B-9979-2A17015DE353}" type="datetimeFigureOut">
              <a:rPr lang="de-DE" smtClean="0"/>
              <a:pPr/>
              <a:t>27.06.2024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436EBB-A3C9-1543-908C-F82EE5781321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265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Master-Untertitelformat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1143000" y="1276351"/>
            <a:ext cx="7543799" cy="46418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16:9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enplatzhalter 9"/>
          <p:cNvSpPr>
            <a:spLocks noGrp="1"/>
          </p:cNvSpPr>
          <p:nvPr>
            <p:ph type="media" sz="quarter" idx="14"/>
          </p:nvPr>
        </p:nvSpPr>
        <p:spPr>
          <a:xfrm>
            <a:off x="1143000" y="1266825"/>
            <a:ext cx="7200000" cy="46405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Abbildung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2976" y="1285860"/>
            <a:ext cx="7200000" cy="46196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726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7504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Inhaltsplatzhalter 6"/>
          <p:cNvSpPr>
            <a:spLocks noGrp="1" noChangeAspect="1"/>
          </p:cNvSpPr>
          <p:nvPr>
            <p:ph sz="quarter" idx="14"/>
          </p:nvPr>
        </p:nvSpPr>
        <p:spPr>
          <a:xfrm>
            <a:off x="1143000" y="1285861"/>
            <a:ext cx="7215188" cy="46323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599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Medienplatzhalter 7"/>
          <p:cNvSpPr>
            <a:spLocks noGrp="1"/>
          </p:cNvSpPr>
          <p:nvPr>
            <p:ph type="media" sz="quarter" idx="14"/>
          </p:nvPr>
        </p:nvSpPr>
        <p:spPr>
          <a:xfrm>
            <a:off x="1142976" y="1270001"/>
            <a:ext cx="7200000" cy="46101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2063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149727" y="3286362"/>
            <a:ext cx="4324677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4929190" y="1271576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372853" y="3281605"/>
            <a:ext cx="4315164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5000628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5238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280666" y="3280657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Bildplatzhalter 7"/>
          <p:cNvSpPr>
            <a:spLocks noGrp="1" noChangeAspect="1"/>
          </p:cNvSpPr>
          <p:nvPr>
            <p:ph type="pic" sz="quarter" idx="21"/>
          </p:nvPr>
        </p:nvSpPr>
        <p:spPr>
          <a:xfrm>
            <a:off x="364330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22"/>
          </p:nvPr>
        </p:nvSpPr>
        <p:spPr>
          <a:xfrm>
            <a:off x="3714744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9" name="Bildplatzhalter 7"/>
          <p:cNvSpPr>
            <a:spLocks noGrp="1" noChangeAspect="1"/>
          </p:cNvSpPr>
          <p:nvPr>
            <p:ph type="pic" sz="quarter" idx="23"/>
          </p:nvPr>
        </p:nvSpPr>
        <p:spPr>
          <a:xfrm>
            <a:off x="614363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0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6215049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465107" y="33948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6" name="Bildplatzhalter 7"/>
          <p:cNvSpPr>
            <a:spLocks noGrp="1" noChangeAspect="1"/>
          </p:cNvSpPr>
          <p:nvPr>
            <p:ph type="pic" sz="quarter" idx="17"/>
          </p:nvPr>
        </p:nvSpPr>
        <p:spPr>
          <a:xfrm>
            <a:off x="4929190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err="1"/>
              <a:t>Bild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auf Symbol </a:t>
            </a:r>
            <a:r>
              <a:rPr lang="en-US" noProof="0" err="1"/>
              <a:t>hinzufügen</a:t>
            </a:r>
            <a:endParaRPr lang="en-US" noProof="0"/>
          </a:p>
        </p:txBody>
      </p:sp>
      <p:sp>
        <p:nvSpPr>
          <p:cNvPr id="21" name="Bildplatzhalter 7"/>
          <p:cNvSpPr>
            <a:spLocks noGrp="1" noChangeAspect="1"/>
          </p:cNvSpPr>
          <p:nvPr>
            <p:ph type="pic" sz="quarter" idx="18"/>
          </p:nvPr>
        </p:nvSpPr>
        <p:spPr>
          <a:xfrm>
            <a:off x="1142976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2" name="Bildplatzhalter 7"/>
          <p:cNvSpPr>
            <a:spLocks noGrp="1" noChangeAspect="1"/>
          </p:cNvSpPr>
          <p:nvPr>
            <p:ph type="pic" sz="quarter" idx="19"/>
          </p:nvPr>
        </p:nvSpPr>
        <p:spPr>
          <a:xfrm>
            <a:off x="4929190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322231" y="3821909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6"/>
          </p:nvPr>
        </p:nvSpPr>
        <p:spPr>
          <a:xfrm>
            <a:off x="1142976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857752" y="1129737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18"/>
          </p:nvPr>
        </p:nvSpPr>
        <p:spPr>
          <a:xfrm>
            <a:off x="4857752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19"/>
          </p:nvPr>
        </p:nvSpPr>
        <p:spPr>
          <a:xfrm>
            <a:off x="1142976" y="1142984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3001" y="1270000"/>
            <a:ext cx="3240000" cy="464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061266" y="3556265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5626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857752" y="1270000"/>
            <a:ext cx="3857652" cy="4608000"/>
          </a:xfrm>
          <a:prstGeom prst="rect">
            <a:avLst/>
          </a:prstGeom>
        </p:spPr>
        <p:txBody>
          <a:bodyPr/>
          <a:lstStyle>
            <a:lvl1pPr marL="324000" marR="0" indent="-324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2400" b="0" baseline="0">
                <a:latin typeface="Arial" pitchFamily="34" charset="0"/>
                <a:cs typeface="Arial" pitchFamily="34" charset="0"/>
              </a:defRPr>
            </a:lvl1pPr>
            <a:lvl2pPr marL="576000" indent="25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1357324"/>
            <a:ext cx="9144000" cy="928668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0" y="4143380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0" y="2357430"/>
            <a:ext cx="9144000" cy="1357322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0" y="5072074"/>
            <a:ext cx="9144000" cy="857256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4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>
          <a:xfrm>
            <a:off x="1142976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5086352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2367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5086352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z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477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722313" y="4406900"/>
            <a:ext cx="7772400" cy="1600200"/>
          </a:xfrm>
        </p:spPr>
        <p:txBody>
          <a:bodyPr/>
          <a:lstStyle>
            <a:lvl2pPr>
              <a:buNone/>
              <a:defRPr/>
            </a:lvl2pPr>
          </a:lstStyle>
          <a:p>
            <a:pPr lvl="0"/>
            <a:r>
              <a:rPr lang="de-DE" dirty="0"/>
              <a:t>Textmasterformate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7750" y="1266826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1573" y="1266827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5925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25925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8400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78400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0" y="1273175"/>
            <a:ext cx="226536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73175"/>
            <a:ext cx="5111750" cy="4852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00150" y="2435225"/>
            <a:ext cx="2265363" cy="3690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4" name="Titel 1"/>
          <p:cNvSpPr txBox="1">
            <a:spLocks/>
          </p:cNvSpPr>
          <p:nvPr userDrawn="1"/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57300"/>
            <a:ext cx="7200000" cy="4650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 cstate="screen">
            <a:alphaModFix amt="3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37696" y="1247776"/>
            <a:ext cx="6549103" cy="4878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latinLnBrk="0" hangingPunct="1">
              <a:defRPr lang="de-DE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Santiago </a:t>
            </a:r>
            <a:r>
              <a:rPr lang="en-US" err="1"/>
              <a:t>Recicla</a:t>
            </a:r>
            <a:r>
              <a:rPr lang="en-US"/>
              <a:t>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86991" y="6124575"/>
            <a:ext cx="8563000" cy="1588"/>
          </a:xfrm>
          <a:prstGeom prst="line">
            <a:avLst/>
          </a:prstGeom>
          <a:ln>
            <a:solidFill>
              <a:srgbClr val="0067A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4"/>
          <p:cNvSpPr txBox="1">
            <a:spLocks/>
          </p:cNvSpPr>
          <p:nvPr userDrawn="1"/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all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94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4C1F277-ECE2-49B8-A247-EC644FCE7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544"/>
          <a:stretch/>
        </p:blipFill>
        <p:spPr>
          <a:xfrm>
            <a:off x="5164072" y="2685352"/>
            <a:ext cx="3945154" cy="123449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0805" y="293346"/>
            <a:ext cx="5037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PLAN DE CIERRE VERTEDERO PLANTA DE CELULOSA DE ARAUCO (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2008 y 2016)</a:t>
            </a:r>
            <a:endParaRPr lang="es-ES_tradnl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Elaboración y tramitación de la Declaración de Impacto Ambiental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Ingeniería conceptual, básica y de detalle de las obras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Varias ampliaciones y modificaciones del proyecto original (entre el 2008 y 2016)</a:t>
            </a:r>
          </a:p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Honorarios: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sobre US$ 100.000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2" b="7620"/>
          <a:stretch/>
        </p:blipFill>
        <p:spPr>
          <a:xfrm>
            <a:off x="5349419" y="323264"/>
            <a:ext cx="3458048" cy="17408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43" r="2618"/>
          <a:stretch/>
        </p:blipFill>
        <p:spPr>
          <a:xfrm>
            <a:off x="265045" y="2789453"/>
            <a:ext cx="4899027" cy="3014736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3DBAD26E-43BB-4986-9EAD-C772949F6432}"/>
              </a:ext>
            </a:extLst>
          </p:cNvPr>
          <p:cNvSpPr/>
          <p:nvPr/>
        </p:nvSpPr>
        <p:spPr>
          <a:xfrm>
            <a:off x="5164072" y="4992957"/>
            <a:ext cx="356911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CLIENTE:</a:t>
            </a:r>
          </a:p>
          <a:p>
            <a:endParaRPr lang="es-ES_tradnl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es-ES_tradnl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Planta Arauco, Comuna de Nueva Aldea, Región del </a:t>
            </a:r>
            <a:r>
              <a:rPr lang="es-ES_tradnl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BíoBío</a:t>
            </a:r>
            <a:endParaRPr lang="es-CL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Imagen 15" descr="ARAUCO_CORTEZA.png">
            <a:extLst>
              <a:ext uri="{FF2B5EF4-FFF2-40B4-BE49-F238E27FC236}">
                <a16:creationId xmlns:a16="http://schemas.microsoft.com/office/drawing/2014/main" id="{4C454A5F-BB4C-4C41-87D7-D3AEB87001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03" y="5130301"/>
            <a:ext cx="2654464" cy="694265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4FB558C1-DF6E-4BEA-BAA8-4D08225E9E63}"/>
              </a:ext>
            </a:extLst>
          </p:cNvPr>
          <p:cNvSpPr/>
          <p:nvPr/>
        </p:nvSpPr>
        <p:spPr>
          <a:xfrm>
            <a:off x="5207985" y="4566792"/>
            <a:ext cx="3426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INVERSIÓN: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aprox. US$ 5 millones </a:t>
            </a:r>
            <a:endParaRPr lang="es-CL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4D4EF124-DEBB-4F83-8BA7-D0DA017440C1}"/>
              </a:ext>
            </a:extLst>
          </p:cNvPr>
          <p:cNvSpPr txBox="1">
            <a:spLocks/>
          </p:cNvSpPr>
          <p:nvPr/>
        </p:nvSpPr>
        <p:spPr>
          <a:xfrm>
            <a:off x="-1" y="6218535"/>
            <a:ext cx="9144001" cy="574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GRUPO IASA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– iasa@iasa.cl</a:t>
            </a:r>
            <a:endParaRPr lang="es-CL" sz="12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Oficinas en Santiago: Avenida Providencia N°2653, Edificio </a:t>
            </a:r>
            <a:r>
              <a:rPr lang="es-ES" sz="12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Forum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Oficina 1308, Providencia, Santiago de Chile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A58E001-A4BF-4C4F-97F9-76F7DEEFAC81}"/>
              </a:ext>
            </a:extLst>
          </p:cNvPr>
          <p:cNvSpPr txBox="1"/>
          <p:nvPr/>
        </p:nvSpPr>
        <p:spPr>
          <a:xfrm>
            <a:off x="265045" y="5788221"/>
            <a:ext cx="49429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400" dirty="0">
                <a:latin typeface="Arial Narrow" panose="020B0606020202030204" pitchFamily="34" charset="0"/>
              </a:rPr>
              <a:t>a) Vista área de la fase de construcción (cobertura final)</a:t>
            </a:r>
            <a:endParaRPr lang="es-CL" sz="1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D567241-9992-4F73-BF60-9A6358FC719E}"/>
              </a:ext>
            </a:extLst>
          </p:cNvPr>
          <p:cNvSpPr txBox="1"/>
          <p:nvPr/>
        </p:nvSpPr>
        <p:spPr>
          <a:xfrm>
            <a:off x="5307399" y="2097102"/>
            <a:ext cx="3670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400" dirty="0">
                <a:latin typeface="Arial Narrow" panose="020B0606020202030204" pitchFamily="34" charset="0"/>
              </a:rPr>
              <a:t>b) Vista área de la fase de construcción (perfilamiento de la superficie y cobertura final)</a:t>
            </a:r>
            <a:endParaRPr lang="es-CL" sz="14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4A9C965-5FA3-4ED6-B93F-01937893C617}"/>
              </a:ext>
            </a:extLst>
          </p:cNvPr>
          <p:cNvSpPr txBox="1"/>
          <p:nvPr/>
        </p:nvSpPr>
        <p:spPr>
          <a:xfrm>
            <a:off x="5349419" y="3872677"/>
            <a:ext cx="3670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400" dirty="0">
                <a:latin typeface="Arial Narrow" panose="020B0606020202030204" pitchFamily="34" charset="0"/>
              </a:rPr>
              <a:t>c) Cobertura final y revegetación (ejemplo de un detalle constructivo)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71225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053FD83305124A8A1F089EA1BC88E9" ma:contentTypeVersion="0" ma:contentTypeDescription="Ein neues Dokument erstellen." ma:contentTypeScope="" ma:versionID="7b179570ec06c3cc241b729ab9337e46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DDEEDBD-01FA-4296-A800-FDF69104DE61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9D8BE5A-461B-4B72-A59F-1E7C778DA2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7D4BA-70B7-4E8C-933E-AC7586817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24434</TotalTime>
  <Words>148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Office-Design</vt:lpstr>
      <vt:lpstr>Custom Design</vt:lpstr>
      <vt:lpstr>Presentación de PowerPoint</vt:lpstr>
    </vt:vector>
  </TitlesOfParts>
  <Company>RWTH Aachen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Bastian Wens</dc:creator>
  <cp:lastModifiedBy>Gerencia Grupo Iasa</cp:lastModifiedBy>
  <cp:revision>1260</cp:revision>
  <cp:lastPrinted>2017-02-23T19:32:44Z</cp:lastPrinted>
  <dcterms:created xsi:type="dcterms:W3CDTF">2009-09-11T08:02:44Z</dcterms:created>
  <dcterms:modified xsi:type="dcterms:W3CDTF">2024-06-27T04:52:55Z</dcterms:modified>
</cp:coreProperties>
</file>